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2"/>
  </p:notesMasterIdLst>
  <p:sldIdLst>
    <p:sldId id="257" r:id="rId2"/>
    <p:sldId id="256" r:id="rId3"/>
    <p:sldId id="261" r:id="rId4"/>
    <p:sldId id="262" r:id="rId5"/>
    <p:sldId id="264" r:id="rId6"/>
    <p:sldId id="263" r:id="rId7"/>
    <p:sldId id="267" r:id="rId8"/>
    <p:sldId id="269" r:id="rId9"/>
    <p:sldId id="268" r:id="rId10"/>
    <p:sldId id="273" r:id="rId11"/>
    <p:sldId id="282" r:id="rId12"/>
    <p:sldId id="283" r:id="rId13"/>
    <p:sldId id="279" r:id="rId14"/>
    <p:sldId id="280" r:id="rId15"/>
    <p:sldId id="281" r:id="rId16"/>
    <p:sldId id="270" r:id="rId17"/>
    <p:sldId id="271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3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jpg>
</file>

<file path=ppt/media/image2.jpeg>
</file>

<file path=ppt/media/image3.png>
</file>

<file path=ppt/media/image4.jpe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489F2-4656-4F42-B725-88F9D2703B69}" type="datetimeFigureOut">
              <a:t>14.01.2023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E4FF0-FAA7-4A1B-BDB2-1FCCA8C432BD}" type="slidenum"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4775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Nejdriv</a:t>
            </a:r>
            <a:r>
              <a:rPr lang="cs-CZ" dirty="0"/>
              <a:t> bych </a:t>
            </a:r>
            <a:r>
              <a:rPr lang="cs-CZ" dirty="0" err="1"/>
              <a:t>zacal</a:t>
            </a:r>
            <a:r>
              <a:rPr lang="cs-CZ" dirty="0"/>
              <a:t> </a:t>
            </a:r>
            <a:r>
              <a:rPr lang="cs-CZ" dirty="0" err="1"/>
              <a:t>tim</a:t>
            </a:r>
            <a:r>
              <a:rPr lang="cs-CZ" dirty="0"/>
              <a:t>, co to vůbec ta </a:t>
            </a:r>
            <a:r>
              <a:rPr lang="cs-CZ" dirty="0" err="1"/>
              <a:t>ip</a:t>
            </a:r>
            <a:r>
              <a:rPr lang="cs-CZ" dirty="0"/>
              <a:t> adresa je: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8775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označení pro </a:t>
            </a:r>
            <a:r>
              <a:rPr lang="cs-CZ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</a:rPr>
              <a:t>počítačovou síť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která využívá speciální privátní </a:t>
            </a:r>
            <a:r>
              <a:rPr lang="cs-CZ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</a:rPr>
              <a:t>IP adresy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podle standardů daných </a:t>
            </a:r>
            <a:r>
              <a:rPr lang="cs-CZ" b="0" i="0" u="none" strike="noStrike" dirty="0">
                <a:solidFill>
                  <a:srgbClr val="3366BB"/>
                </a:solidFill>
                <a:effectLst/>
                <a:latin typeface="Arial" panose="020B0604020202020204" pitchFamily="34" charset="0"/>
              </a:rPr>
              <a:t>RFC 1918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 </a:t>
            </a:r>
            <a:r>
              <a:rPr lang="cs-CZ" b="0" i="0" u="none" strike="noStrike" dirty="0">
                <a:solidFill>
                  <a:srgbClr val="3366BB"/>
                </a:solidFill>
                <a:effectLst/>
                <a:latin typeface="Arial" panose="020B0604020202020204" pitchFamily="34" charset="0"/>
              </a:rPr>
              <a:t>RFC 4193</a:t>
            </a:r>
            <a:r>
              <a:rPr lang="cs-CZ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= metody přidělování privátních </a:t>
            </a:r>
            <a:r>
              <a:rPr lang="cs-CZ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ip</a:t>
            </a:r>
            <a:r>
              <a:rPr lang="cs-CZ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adres v sítích TCP/IP</a:t>
            </a:r>
          </a:p>
          <a:p>
            <a:r>
              <a:rPr lang="cs-CZ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PRIVÁTNÍ ADRESY SE NESMÍ OBJEVIT NA INTERNETU!!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78643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Původně byly definovány jako nástroj pro zpomalení vyčerpání adres IPv4</a:t>
            </a:r>
          </a:p>
          <a:p>
            <a:r>
              <a:rPr lang="cs-CZ" dirty="0"/>
              <a:t>Nyní jsou také součástí novějšího protokolu IPv6</a:t>
            </a:r>
          </a:p>
          <a:p>
            <a:r>
              <a:rPr lang="cs-CZ" dirty="0"/>
              <a:t>Jelikož se tyto adresy nesmějí objevit veřejně, musíme je překládat na veřejné IP Adresy. K tomu nám slouží mechanismus NAT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85318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Hodně zjednodušené schéma mechanismu NAT. Pojďme si o něm říct něco víc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9550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Network </a:t>
            </a:r>
            <a:r>
              <a:rPr lang="cs-CZ" dirty="0" err="1"/>
              <a:t>Adress</a:t>
            </a:r>
            <a:r>
              <a:rPr lang="cs-CZ" dirty="0"/>
              <a:t> </a:t>
            </a:r>
            <a:r>
              <a:rPr lang="cs-CZ" dirty="0" err="1"/>
              <a:t>Translation</a:t>
            </a:r>
            <a:r>
              <a:rPr lang="cs-CZ" dirty="0"/>
              <a:t> (NAT), slouží pro přepis privátní adresy na veřejnou, nebo i číslo portu TCP atd… Může být implementován </a:t>
            </a:r>
            <a:r>
              <a:rPr lang="cs-CZ" dirty="0" err="1"/>
              <a:t>softwárově</a:t>
            </a:r>
            <a:r>
              <a:rPr lang="cs-CZ" dirty="0"/>
              <a:t> na běžném počítači (např. jádro Linuxu), nebo jako firmware/hardware routeru.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5961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Domain</a:t>
            </a:r>
            <a:r>
              <a:rPr lang="cs-CZ" dirty="0"/>
              <a:t> Name Systém (DNS), slouží pro překlad doménových jmen na „nesrozumitelné IP Adresy“, nebo obráceně. Pro dotazování na doménové jméno používáme </a:t>
            </a:r>
            <a:r>
              <a:rPr lang="cs-CZ" dirty="0" err="1"/>
              <a:t>cmd</a:t>
            </a:r>
            <a:r>
              <a:rPr lang="cs-CZ" dirty="0"/>
              <a:t> </a:t>
            </a:r>
            <a:r>
              <a:rPr lang="cs-CZ" dirty="0" err="1"/>
              <a:t>command</a:t>
            </a:r>
            <a:r>
              <a:rPr lang="cs-CZ" dirty="0"/>
              <a:t> </a:t>
            </a:r>
            <a:r>
              <a:rPr lang="cs-CZ" dirty="0" err="1"/>
              <a:t>nslookup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5757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Maska/Prefix nám rozděluje IP Adresu na část network a část host. Určuje počet jedničkových bitů v levé části IP Adresy. Je zapsána se stejným počtem oktetů jako IP Adresa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43846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IPv4 protokol je čtvrtá revize IP protokolu a zároveň jeho první verze, spolu s IPv6 protokolem tvoří základ pro komunikaci v síti Internet. Ministerstvem obrany USA je standardizován jako </a:t>
            </a:r>
            <a:r>
              <a:rPr lang="cs-CZ" dirty="0" err="1"/>
              <a:t>Military</a:t>
            </a:r>
            <a:r>
              <a:rPr lang="cs-CZ" dirty="0"/>
              <a:t> Standard 1777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1284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Je používán v sítích s přepojováním paketů (např. Ethernet). Jde o protokol který přepravuje data bez záruky. Tzn. Negarantuje ani doručení ani zachování. 3.2. 2011 došlo k vyčerpání protokolu. Od té doby se postupně přechází na IPv6 protokol.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6912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IP ADRESS:  </a:t>
            </a:r>
            <a:r>
              <a:rPr lang="en-US" err="1">
                <a:cs typeface="Calibri"/>
              </a:rPr>
              <a:t>unikátní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číselná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adresa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identifikuje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zařízení</a:t>
            </a:r>
            <a:r>
              <a:rPr lang="en-US">
                <a:cs typeface="Calibri"/>
              </a:rPr>
              <a:t>, 2 </a:t>
            </a:r>
            <a:r>
              <a:rPr lang="en-US" err="1">
                <a:cs typeface="Calibri"/>
              </a:rPr>
              <a:t>typy</a:t>
            </a:r>
            <a:r>
              <a:rPr lang="en-US">
                <a:cs typeface="Calibri"/>
              </a:rPr>
              <a:t> (IPv4, IPv6), </a:t>
            </a:r>
            <a:r>
              <a:rPr lang="en-US" err="1">
                <a:cs typeface="Calibri"/>
              </a:rPr>
              <a:t>zapsaná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</a:t>
            </a:r>
            <a:r>
              <a:rPr lang="en-US">
                <a:cs typeface="Calibri"/>
              </a:rPr>
              <a:t> 4 BYTECH NEBO 8 BYTECH, ipv4 v </a:t>
            </a:r>
            <a:r>
              <a:rPr lang="en-US" err="1">
                <a:cs typeface="Calibri"/>
              </a:rPr>
              <a:t>decimální</a:t>
            </a:r>
            <a:r>
              <a:rPr lang="en-US">
                <a:cs typeface="Calibri"/>
              </a:rPr>
              <a:t>, ipv6 </a:t>
            </a:r>
            <a:r>
              <a:rPr lang="en-US" err="1">
                <a:cs typeface="Calibri"/>
              </a:rPr>
              <a:t>hexadecimální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57846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IP ADRESS:  </a:t>
            </a:r>
            <a:r>
              <a:rPr lang="en-US" err="1">
                <a:cs typeface="Calibri"/>
              </a:rPr>
              <a:t>unikátní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číselná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adresa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identifikuje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zařízení</a:t>
            </a:r>
            <a:r>
              <a:rPr lang="en-US">
                <a:cs typeface="Calibri"/>
              </a:rPr>
              <a:t>, 2 </a:t>
            </a:r>
            <a:r>
              <a:rPr lang="en-US" err="1">
                <a:cs typeface="Calibri"/>
              </a:rPr>
              <a:t>typy</a:t>
            </a:r>
            <a:r>
              <a:rPr lang="en-US">
                <a:cs typeface="Calibri"/>
              </a:rPr>
              <a:t> (IPv4, IPv6), </a:t>
            </a:r>
            <a:r>
              <a:rPr lang="en-US" err="1">
                <a:cs typeface="Calibri"/>
              </a:rPr>
              <a:t>zapsaná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</a:t>
            </a:r>
            <a:r>
              <a:rPr lang="en-US">
                <a:cs typeface="Calibri"/>
              </a:rPr>
              <a:t> 4 BYTECH NEBO 8 BYTECH, ipv4 v </a:t>
            </a:r>
            <a:r>
              <a:rPr lang="en-US" err="1">
                <a:cs typeface="Calibri"/>
              </a:rPr>
              <a:t>decimální</a:t>
            </a:r>
            <a:r>
              <a:rPr lang="en-US">
                <a:cs typeface="Calibri"/>
              </a:rPr>
              <a:t>, ipv6 </a:t>
            </a:r>
            <a:r>
              <a:rPr lang="en-US" err="1">
                <a:cs typeface="Calibri"/>
              </a:rPr>
              <a:t>hexadecimální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9697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IP = </a:t>
            </a:r>
            <a:r>
              <a:rPr lang="en-US" dirty="0" err="1">
                <a:cs typeface="Calibri"/>
              </a:rPr>
              <a:t>znamená</a:t>
            </a:r>
            <a:r>
              <a:rPr lang="en-US" dirty="0">
                <a:cs typeface="Calibri"/>
              </a:rPr>
              <a:t> internet </a:t>
            </a:r>
            <a:r>
              <a:rPr lang="en-US" dirty="0" err="1">
                <a:cs typeface="Calibri"/>
              </a:rPr>
              <a:t>protokol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pomocí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něj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spolu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komunikují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zařízení</a:t>
            </a:r>
            <a:r>
              <a:rPr lang="en-US" dirty="0">
                <a:cs typeface="Calibri"/>
              </a:rPr>
              <a:t> v </a:t>
            </a:r>
            <a:r>
              <a:rPr lang="en-US" dirty="0" err="1">
                <a:cs typeface="Calibri"/>
              </a:rPr>
              <a:t>celé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internetové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síti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už</a:t>
            </a:r>
            <a:r>
              <a:rPr lang="en-US" dirty="0">
                <a:cs typeface="Calibri"/>
              </a:rPr>
              <a:t> od </a:t>
            </a:r>
            <a:r>
              <a:rPr lang="en-US" dirty="0" err="1">
                <a:cs typeface="Calibri"/>
              </a:rPr>
              <a:t>začátku</a:t>
            </a:r>
            <a:r>
              <a:rPr lang="en-US" dirty="0">
                <a:cs typeface="Calibri"/>
              </a:rPr>
              <a:t> se </a:t>
            </a:r>
            <a:r>
              <a:rPr lang="en-US" dirty="0" err="1">
                <a:cs typeface="Calibri"/>
              </a:rPr>
              <a:t>používá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prtokol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verze</a:t>
            </a:r>
            <a:r>
              <a:rPr lang="en-US" dirty="0">
                <a:cs typeface="Calibri"/>
              </a:rPr>
              <a:t> 4, ale z </a:t>
            </a:r>
            <a:r>
              <a:rPr lang="en-US" dirty="0" err="1">
                <a:cs typeface="Calibri"/>
              </a:rPr>
              <a:t>důvodu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nedostatku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adres</a:t>
            </a:r>
            <a:r>
              <a:rPr lang="en-US" dirty="0">
                <a:cs typeface="Calibri"/>
              </a:rPr>
              <a:t> se </a:t>
            </a:r>
            <a:r>
              <a:rPr lang="en-US" dirty="0" err="1">
                <a:cs typeface="Calibri"/>
              </a:rPr>
              <a:t>postupně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přechází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jeho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verzi</a:t>
            </a:r>
            <a:r>
              <a:rPr lang="en-US" dirty="0">
                <a:cs typeface="Calibri"/>
              </a:rPr>
              <a:t> 6</a:t>
            </a:r>
          </a:p>
          <a:p>
            <a:r>
              <a:rPr lang="en-US" dirty="0">
                <a:cs typeface="Calibri"/>
              </a:rPr>
              <a:t>K </a:t>
            </a:r>
            <a:r>
              <a:rPr lang="en-US" dirty="0" err="1">
                <a:cs typeface="Calibri"/>
              </a:rPr>
              <a:t>protokolům</a:t>
            </a:r>
            <a:r>
              <a:rPr lang="en-US" dirty="0">
                <a:cs typeface="Calibri"/>
              </a:rPr>
              <a:t> se </a:t>
            </a:r>
            <a:r>
              <a:rPr lang="en-US" dirty="0" err="1">
                <a:cs typeface="Calibri"/>
              </a:rPr>
              <a:t>ještě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dostaneme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6454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cs typeface="Calibri"/>
              </a:rPr>
              <a:t>Funguje to asi </a:t>
            </a:r>
            <a:r>
              <a:rPr lang="cs-CZ" dirty="0" err="1">
                <a:cs typeface="Calibri"/>
              </a:rPr>
              <a:t>nejak</a:t>
            </a:r>
            <a:r>
              <a:rPr lang="cs-CZ" dirty="0">
                <a:cs typeface="Calibri"/>
              </a:rPr>
              <a:t> takhle. Data cestuji pomoci takzvaných </a:t>
            </a:r>
            <a:r>
              <a:rPr lang="cs-CZ" dirty="0" err="1">
                <a:cs typeface="Calibri"/>
              </a:rPr>
              <a:t>ip</a:t>
            </a:r>
            <a:r>
              <a:rPr lang="cs-CZ" dirty="0">
                <a:cs typeface="Calibri"/>
              </a:rPr>
              <a:t> datagramů.</a:t>
            </a:r>
            <a:endParaRPr lang="en-US" dirty="0">
              <a:cs typeface="Calibri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96360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což</a:t>
            </a:r>
            <a:r>
              <a:rPr lang="en-US" dirty="0">
                <a:cs typeface="Calibri"/>
              </a:rPr>
              <a:t> je </a:t>
            </a:r>
            <a:r>
              <a:rPr lang="en-US" dirty="0" err="1">
                <a:cs typeface="Calibri"/>
              </a:rPr>
              <a:t>datový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paket</a:t>
            </a:r>
            <a:r>
              <a:rPr lang="en-US" dirty="0">
                <a:cs typeface="Calibri"/>
              </a:rPr>
              <a:t> v IP </a:t>
            </a:r>
            <a:r>
              <a:rPr lang="en-US" dirty="0" err="1">
                <a:cs typeface="Calibri"/>
              </a:rPr>
              <a:t>protokolu</a:t>
            </a:r>
            <a:r>
              <a:rPr lang="cs-CZ" dirty="0">
                <a:cs typeface="Calibri"/>
              </a:rPr>
              <a:t> (blok dat). Také samozřejmě je důležité zmínit, od kdy, k čemu a kde a proč se </a:t>
            </a:r>
            <a:r>
              <a:rPr lang="cs-CZ" dirty="0" err="1">
                <a:cs typeface="Calibri"/>
              </a:rPr>
              <a:t>ip</a:t>
            </a:r>
            <a:r>
              <a:rPr lang="cs-CZ" dirty="0">
                <a:cs typeface="Calibri"/>
              </a:rPr>
              <a:t> adresy používají</a:t>
            </a:r>
            <a:endParaRPr lang="en-US" dirty="0" err="1">
              <a:cs typeface="Calibri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099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IP adresa slouží pro rozlišení síťových rozhraní připojených k síti, pro adresování (určení umístění) a směrování (určování cest) dat v internetové komunikaci a také slouží pro jedinečnou identifikaci zařízení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66381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původní standard IP adres pochází už z roku </a:t>
            </a:r>
            <a:r>
              <a:rPr lang="pl-PL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1984, 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hovoříme o dobře známém standardu IPv4. Starší verze 4 (IPv4) je v současné době stále nejrozšířenější. Používá 32bitové IP adresy, které jsou zapisovány po osmi bitech oddělených tečkou.</a:t>
            </a:r>
          </a:p>
          <a:p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Říjen 1969, Tehdy poslal student programování první zprávu přes počítačovou síť ARPANET, zpráva zněla: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lo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 Mělo se jednat o login. Také je za zmínku zmínit, kde se používají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ip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adresy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967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Zařízení ve vnitřních sítích (Wi-Fi nebo Ethernet) má přiděleno vlastní IP adresu (obvykle routerem) 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Tak mohou komunikovat i všechny uzly ve vnitřní síti. Protokol, který router používá k přiřazování IP adres, se nazývá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Dynamic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Host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Control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Protocol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(DHCP) = v domácí síti přiděluje privátní adresu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CE4FF0-FAA7-4A1B-BDB2-1FCCA8C432BD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90371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2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290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4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25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32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04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9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2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2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1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366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2" r:id="rId6"/>
    <p:sldLayoutId id="2147483667" r:id="rId7"/>
    <p:sldLayoutId id="2147483663" r:id="rId8"/>
    <p:sldLayoutId id="2147483664" r:id="rId9"/>
    <p:sldLayoutId id="2147483665" r:id="rId10"/>
    <p:sldLayoutId id="21474836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ázek 4" descr="Obsah obrázku text&#10;&#10;Popis se vygeneroval automaticky.">
            <a:extLst>
              <a:ext uri="{FF2B5EF4-FFF2-40B4-BE49-F238E27FC236}">
                <a16:creationId xmlns:a16="http://schemas.microsoft.com/office/drawing/2014/main" id="{3C4ED227-5A27-6C3A-F2CE-B723C5A8EF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82" r="1" b="10846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3429000" y="1654341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cs-CZ" sz="9600" b="1">
                <a:solidFill>
                  <a:srgbClr val="FFFFFF"/>
                </a:solidFill>
                <a:cs typeface="Calibri Light"/>
              </a:rPr>
              <a:t>IP</a:t>
            </a:r>
            <a:br>
              <a:rPr lang="cs-CZ" sz="9600" b="1">
                <a:cs typeface="Calibri Light"/>
              </a:rPr>
            </a:br>
            <a:r>
              <a:rPr lang="cs-CZ" sz="9600" b="1">
                <a:solidFill>
                  <a:srgbClr val="FFFFFF"/>
                </a:solidFill>
                <a:cs typeface="Calibri Light"/>
              </a:rPr>
              <a:t>ADRESACE</a:t>
            </a:r>
            <a:endParaRPr lang="cs-CZ" sz="9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46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 descr="Řádky modrých teček na tmavě modrém povrchu">
            <a:extLst>
              <a:ext uri="{FF2B5EF4-FFF2-40B4-BE49-F238E27FC236}">
                <a16:creationId xmlns:a16="http://schemas.microsoft.com/office/drawing/2014/main" id="{FFD1CAD7-5E09-F353-52D7-97DFE2A9F5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999CF7C-80E7-190B-9B3C-6DB342B5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Privátní síť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E4431A1-B61D-5545-8148-A6E56742F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6" y="1612611"/>
            <a:ext cx="10668000" cy="3048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Využívá privátní adresy 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51DB10AC-017A-2674-0AD4-C18162ACEFA2}"/>
              </a:ext>
            </a:extLst>
          </p:cNvPr>
          <p:cNvSpPr txBox="1"/>
          <p:nvPr/>
        </p:nvSpPr>
        <p:spPr>
          <a:xfrm>
            <a:off x="159026" y="3136612"/>
            <a:ext cx="4587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RFC 1918 A RFC 4193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18772940-668A-DFC5-D350-1AD7E2CDDAF6}"/>
              </a:ext>
            </a:extLst>
          </p:cNvPr>
          <p:cNvSpPr txBox="1"/>
          <p:nvPr/>
        </p:nvSpPr>
        <p:spPr>
          <a:xfrm>
            <a:off x="214685" y="4929809"/>
            <a:ext cx="9279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Privátní adresy se </a:t>
            </a:r>
            <a:r>
              <a:rPr lang="cs-CZ" sz="3200" b="1" i="1" dirty="0">
                <a:latin typeface="Eras ITC"/>
              </a:rPr>
              <a:t>NESMÍ OBJEVIT V GLOBÁLNÍ SÍTI!!!</a:t>
            </a:r>
          </a:p>
        </p:txBody>
      </p:sp>
    </p:spTree>
    <p:extLst>
      <p:ext uri="{BB962C8B-B14F-4D97-AF65-F5344CB8AC3E}">
        <p14:creationId xmlns:p14="http://schemas.microsoft.com/office/powerpoint/2010/main" val="2050662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>
            <a:extLst>
              <a:ext uri="{FF2B5EF4-FFF2-40B4-BE49-F238E27FC236}">
                <a16:creationId xmlns:a16="http://schemas.microsoft.com/office/drawing/2014/main" id="{5026F22D-EEDE-31B0-C045-9FB21C508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999CF7C-80E7-190B-9B3C-6DB342B5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Privátní síť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E4431A1-B61D-5545-8148-A6E56742F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07" y="1362322"/>
            <a:ext cx="10668000" cy="3048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Privátní adresy = nástroj pro zpomalení </a:t>
            </a:r>
          </a:p>
          <a:p>
            <a:pPr marL="0" indent="0">
              <a:buNone/>
            </a:pPr>
            <a:r>
              <a:rPr lang="cs-CZ" sz="3200" dirty="0">
                <a:latin typeface="Eras ITC"/>
              </a:rPr>
              <a:t>                              vyčerpání IPv4 adres 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117C67D8-45F8-2938-F34E-6068A9513BDC}"/>
              </a:ext>
            </a:extLst>
          </p:cNvPr>
          <p:cNvSpPr txBox="1"/>
          <p:nvPr/>
        </p:nvSpPr>
        <p:spPr>
          <a:xfrm>
            <a:off x="189507" y="3136612"/>
            <a:ext cx="6432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Nyní jsou též součástí protokolu IPv6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B4C5ADD2-1DB6-EEE1-10F2-028B41E8EB2F}"/>
              </a:ext>
            </a:extLst>
          </p:cNvPr>
          <p:cNvSpPr txBox="1"/>
          <p:nvPr/>
        </p:nvSpPr>
        <p:spPr>
          <a:xfrm>
            <a:off x="189507" y="4910902"/>
            <a:ext cx="9589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Pro překlad těchto adres máme mechanismus NAT</a:t>
            </a:r>
          </a:p>
        </p:txBody>
      </p:sp>
    </p:spTree>
    <p:extLst>
      <p:ext uri="{BB962C8B-B14F-4D97-AF65-F5344CB8AC3E}">
        <p14:creationId xmlns:p14="http://schemas.microsoft.com/office/powerpoint/2010/main" val="242122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>
            <a:extLst>
              <a:ext uri="{FF2B5EF4-FFF2-40B4-BE49-F238E27FC236}">
                <a16:creationId xmlns:a16="http://schemas.microsoft.com/office/drawing/2014/main" id="{4969E88F-8B94-985F-4926-6984F6932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999CF7C-80E7-190B-9B3C-6DB342B52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Privátní síť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E4431A1-B61D-5545-8148-A6E56742F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cs-CZ" dirty="0"/>
              <a:t>- 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F039CB9D-E79A-CD45-81CE-4AC7D6B1D9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23" y="970738"/>
            <a:ext cx="10816354" cy="49165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3126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Digitální grafy a čísla v 3D">
            <a:extLst>
              <a:ext uri="{FF2B5EF4-FFF2-40B4-BE49-F238E27FC236}">
                <a16:creationId xmlns:a16="http://schemas.microsoft.com/office/drawing/2014/main" id="{BCED189F-DFC2-A370-A328-E1A126D26F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DEE8D99-7661-6AC1-36DF-EFEEBE1F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Mechanismus NAT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854564-3E64-5A49-CFC4-7A69D3761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896" y="1616764"/>
            <a:ext cx="9018104" cy="538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Způsob úpravy síťového provozu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FE87B199-F4D2-115F-DB0F-E2B89D45445F}"/>
              </a:ext>
            </a:extLst>
          </p:cNvPr>
          <p:cNvSpPr txBox="1"/>
          <p:nvPr/>
        </p:nvSpPr>
        <p:spPr>
          <a:xfrm>
            <a:off x="125896" y="3136612"/>
            <a:ext cx="9541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Přepis IP Adresy nebo hlaviček protokolů vyšší vrstvy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D3C75872-59FD-CE94-8943-92269B4260E6}"/>
              </a:ext>
            </a:extLst>
          </p:cNvPr>
          <p:cNvSpPr txBox="1"/>
          <p:nvPr/>
        </p:nvSpPr>
        <p:spPr>
          <a:xfrm>
            <a:off x="238538" y="4656461"/>
            <a:ext cx="9271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Software běžného PC nebo firmware routeru</a:t>
            </a:r>
          </a:p>
        </p:txBody>
      </p:sp>
    </p:spTree>
    <p:extLst>
      <p:ext uri="{BB962C8B-B14F-4D97-AF65-F5344CB8AC3E}">
        <p14:creationId xmlns:p14="http://schemas.microsoft.com/office/powerpoint/2010/main" val="17866462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Digitální grafy a čísla v 3D">
            <a:extLst>
              <a:ext uri="{FF2B5EF4-FFF2-40B4-BE49-F238E27FC236}">
                <a16:creationId xmlns:a16="http://schemas.microsoft.com/office/drawing/2014/main" id="{F717B2B9-322A-A044-6396-9224887C49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DEE8D99-7661-6AC1-36DF-EFEEBE1F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Služba DNS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854564-3E64-5A49-CFC4-7A69D3761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06" y="1743985"/>
            <a:ext cx="10668000" cy="3048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Decentralizovaný systém doménových jmen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1E833E2B-A6AC-1D6E-4DDB-5845465CF684}"/>
              </a:ext>
            </a:extLst>
          </p:cNvPr>
          <p:cNvSpPr txBox="1"/>
          <p:nvPr/>
        </p:nvSpPr>
        <p:spPr>
          <a:xfrm>
            <a:off x="189506" y="3136612"/>
            <a:ext cx="90962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Překlad doménových jmen/webových IP adres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BCC8B5F-AF5B-F846-6705-F21C625F5DE0}"/>
              </a:ext>
            </a:extLst>
          </p:cNvPr>
          <p:cNvSpPr txBox="1"/>
          <p:nvPr/>
        </p:nvSpPr>
        <p:spPr>
          <a:xfrm>
            <a:off x="189506" y="4791986"/>
            <a:ext cx="550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Cmd command NSLOOKUP</a:t>
            </a:r>
          </a:p>
        </p:txBody>
      </p:sp>
    </p:spTree>
    <p:extLst>
      <p:ext uri="{BB962C8B-B14F-4D97-AF65-F5344CB8AC3E}">
        <p14:creationId xmlns:p14="http://schemas.microsoft.com/office/powerpoint/2010/main" val="308863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Digitální grafy a čísla v 3D">
            <a:extLst>
              <a:ext uri="{FF2B5EF4-FFF2-40B4-BE49-F238E27FC236}">
                <a16:creationId xmlns:a16="http://schemas.microsoft.com/office/drawing/2014/main" id="{3F4B3EFE-0C07-2313-824D-89A072598F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DEE8D99-7661-6AC1-36DF-EFEEBE1F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Maska sítě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854564-3E64-5A49-CFC4-7A69D3761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1784350"/>
            <a:ext cx="9041958" cy="657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Ukazatel hranice mezi částí NETWORK a HOST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55A4AC22-D584-7B13-C6BD-962A912130E3}"/>
              </a:ext>
            </a:extLst>
          </p:cNvPr>
          <p:cNvSpPr txBox="1"/>
          <p:nvPr/>
        </p:nvSpPr>
        <p:spPr>
          <a:xfrm>
            <a:off x="213360" y="3136612"/>
            <a:ext cx="1027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Zapsána stejně jako IP Adresa (4 oktety nebo 8 oktetů)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4CADF32D-45F7-D78C-C6D9-5103723BB2D7}"/>
              </a:ext>
            </a:extLst>
          </p:cNvPr>
          <p:cNvSpPr txBox="1"/>
          <p:nvPr/>
        </p:nvSpPr>
        <p:spPr>
          <a:xfrm>
            <a:off x="225287" y="4627659"/>
            <a:ext cx="91280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- 192.168.1.10/24  </a:t>
            </a:r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3C455C6B-F750-1B77-AABB-C8ACBF137EE0}"/>
              </a:ext>
            </a:extLst>
          </p:cNvPr>
          <p:cNvSpPr/>
          <p:nvPr/>
        </p:nvSpPr>
        <p:spPr>
          <a:xfrm>
            <a:off x="2650435" y="4627659"/>
            <a:ext cx="736821" cy="6917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B958DB5D-2171-F5D7-3B3F-02B0C09AE9DB}"/>
              </a:ext>
            </a:extLst>
          </p:cNvPr>
          <p:cNvSpPr txBox="1"/>
          <p:nvPr/>
        </p:nvSpPr>
        <p:spPr>
          <a:xfrm>
            <a:off x="3586039" y="4627659"/>
            <a:ext cx="8380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lang="cs-CZ" sz="3200" b="0" i="0" dirty="0">
                <a:effectLst/>
                <a:latin typeface="Arial" panose="020B0604020202020204" pitchFamily="34" charset="0"/>
              </a:rPr>
              <a:t>11111111.11111111.11111111.00000000</a:t>
            </a:r>
            <a:endParaRPr lang="cs-CZ" sz="3200" dirty="0"/>
          </a:p>
        </p:txBody>
      </p:sp>
    </p:spTree>
    <p:extLst>
      <p:ext uri="{BB962C8B-B14F-4D97-AF65-F5344CB8AC3E}">
        <p14:creationId xmlns:p14="http://schemas.microsoft.com/office/powerpoint/2010/main" val="400216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 descr="Detailní záběr síťového rozhraní serveru s indikátory a kabely">
            <a:extLst>
              <a:ext uri="{FF2B5EF4-FFF2-40B4-BE49-F238E27FC236}">
                <a16:creationId xmlns:a16="http://schemas.microsoft.com/office/drawing/2014/main" id="{4F8166FD-E7E6-D3FB-C5C4-F3521E8B3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EF5E82A-89A8-0BD5-E938-63644FF1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Protokol IPv4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ECD4B1-5A23-C296-1B7F-B0E97BCAC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214" y="1680375"/>
            <a:ext cx="9328205" cy="1102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>
                <a:latin typeface="Eras ITC"/>
              </a:rPr>
              <a:t>- Čtvrtá revize protokolu IP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BC5FE8BC-7B3D-F6AA-9216-E58C5546E8B0}"/>
              </a:ext>
            </a:extLst>
          </p:cNvPr>
          <p:cNvSpPr txBox="1"/>
          <p:nvPr/>
        </p:nvSpPr>
        <p:spPr>
          <a:xfrm>
            <a:off x="237214" y="3136612"/>
            <a:ext cx="9200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Spolu s IPv6 základ pro komunikaci v rámci Internetu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FBDD24E1-C33C-38EE-1C1B-9F642A82BF84}"/>
              </a:ext>
            </a:extLst>
          </p:cNvPr>
          <p:cNvSpPr txBox="1"/>
          <p:nvPr/>
        </p:nvSpPr>
        <p:spPr>
          <a:xfrm>
            <a:off x="237214" y="5209430"/>
            <a:ext cx="8905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MIL-STD-1777</a:t>
            </a:r>
          </a:p>
        </p:txBody>
      </p:sp>
    </p:spTree>
    <p:extLst>
      <p:ext uri="{BB962C8B-B14F-4D97-AF65-F5344CB8AC3E}">
        <p14:creationId xmlns:p14="http://schemas.microsoft.com/office/powerpoint/2010/main" val="19801893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Detailní záběr síťového rozhraní serveru s indikátory a kabely">
            <a:extLst>
              <a:ext uri="{FF2B5EF4-FFF2-40B4-BE49-F238E27FC236}">
                <a16:creationId xmlns:a16="http://schemas.microsoft.com/office/drawing/2014/main" id="{06A48B0D-74C8-1249-B851-A64F739FE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EF5E82A-89A8-0BD5-E938-63644FF1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Protokol IPv4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ECD4B1-5A23-C296-1B7F-B0E97BCAC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971" y="1704229"/>
            <a:ext cx="10258507" cy="8799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3200" dirty="0"/>
              <a:t>- Je používán v sítích s přepojováním paketů (Ethernet)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2AE64A2A-0A71-A69A-9667-FECE6954B349}"/>
              </a:ext>
            </a:extLst>
          </p:cNvPr>
          <p:cNvSpPr txBox="1"/>
          <p:nvPr/>
        </p:nvSpPr>
        <p:spPr>
          <a:xfrm>
            <a:off x="276971" y="3136612"/>
            <a:ext cx="8786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Přepravuje data bez záruky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E7D5804E-737C-FB2A-9C6D-58E3D12E731F}"/>
              </a:ext>
            </a:extLst>
          </p:cNvPr>
          <p:cNvSpPr txBox="1"/>
          <p:nvPr/>
        </p:nvSpPr>
        <p:spPr>
          <a:xfrm>
            <a:off x="276971" y="4568996"/>
            <a:ext cx="6559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- 3.2. 2011 = vyčerpání IPv4 Adres</a:t>
            </a:r>
          </a:p>
        </p:txBody>
      </p:sp>
    </p:spTree>
    <p:extLst>
      <p:ext uri="{BB962C8B-B14F-4D97-AF65-F5344CB8AC3E}">
        <p14:creationId xmlns:p14="http://schemas.microsoft.com/office/powerpoint/2010/main" val="3627072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9507109-0F0B-1CCD-C603-FC136F081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Protokol IPv6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25B606-8C11-4988-DC4B-7DD090C2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30941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9507109-0F0B-1CCD-C603-FC136F081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Protokol IPv6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25B606-8C11-4988-DC4B-7DD090C2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4374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ázek 3" descr="Obsah obrázku text, scéna&#10;&#10;Popis se vygeneroval automaticky.">
            <a:extLst>
              <a:ext uri="{FF2B5EF4-FFF2-40B4-BE49-F238E27FC236}">
                <a16:creationId xmlns:a16="http://schemas.microsoft.com/office/drawing/2014/main" id="{A1D995C4-02B9-9D55-A856-16FDC4FCA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72" r="3742" b="-1"/>
          <a:stretch/>
        </p:blipFill>
        <p:spPr>
          <a:xfrm>
            <a:off x="20" y="-2"/>
            <a:ext cx="12220030" cy="68580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70184" y="-1132975"/>
            <a:ext cx="8361947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l"/>
            <a:r>
              <a:rPr lang="cs-CZ" i="1" dirty="0">
                <a:solidFill>
                  <a:srgbClr val="FFFFFF"/>
                </a:solidFill>
                <a:cs typeface="Calibri Light"/>
              </a:rPr>
              <a:t>Co je to IP Adresa?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A7E12EB-3A8A-07EA-3587-568A8B654BCC}"/>
              </a:ext>
            </a:extLst>
          </p:cNvPr>
          <p:cNvSpPr txBox="1"/>
          <p:nvPr/>
        </p:nvSpPr>
        <p:spPr>
          <a:xfrm>
            <a:off x="144683" y="1591519"/>
            <a:ext cx="6288911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cs-CZ" sz="3200" dirty="0">
                <a:latin typeface="Eras ITC"/>
              </a:rPr>
              <a:t>Číselná adresa,</a:t>
            </a:r>
            <a:r>
              <a:rPr lang="cs-CZ" sz="3200" b="1" dirty="0">
                <a:latin typeface="Eras ITC"/>
              </a:rPr>
              <a:t> </a:t>
            </a:r>
            <a:r>
              <a:rPr lang="cs-CZ" sz="3200" b="1" i="1" dirty="0">
                <a:latin typeface="Eras ITC"/>
              </a:rPr>
              <a:t>identifikující</a:t>
            </a:r>
            <a:r>
              <a:rPr lang="cs-CZ" sz="3200" i="1" dirty="0">
                <a:latin typeface="Eras ITC"/>
              </a:rPr>
              <a:t> </a:t>
            </a:r>
            <a:r>
              <a:rPr lang="cs-CZ" sz="3200" dirty="0">
                <a:latin typeface="Eras ITC"/>
              </a:rPr>
              <a:t>zařízení v celém internetu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B33F5180-AD23-4C1F-FCC3-A06A4F89FD0C}"/>
              </a:ext>
            </a:extLst>
          </p:cNvPr>
          <p:cNvSpPr txBox="1"/>
          <p:nvPr/>
        </p:nvSpPr>
        <p:spPr>
          <a:xfrm>
            <a:off x="144682" y="3009417"/>
            <a:ext cx="628891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cs-CZ" sz="3200" dirty="0">
                <a:latin typeface="Eras ITC"/>
              </a:rPr>
              <a:t>2 TYPY (</a:t>
            </a:r>
            <a:r>
              <a:rPr lang="cs-CZ" sz="3200" b="1" i="1" dirty="0">
                <a:latin typeface="Eras ITC"/>
              </a:rPr>
              <a:t>IPv4, IPv6</a:t>
            </a:r>
            <a:r>
              <a:rPr lang="cs-CZ" sz="3200" dirty="0">
                <a:latin typeface="Eras ITC"/>
              </a:rPr>
              <a:t>)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0AA288B-C852-C030-CA1F-C43552CDAC60}"/>
              </a:ext>
            </a:extLst>
          </p:cNvPr>
          <p:cNvSpPr txBox="1"/>
          <p:nvPr/>
        </p:nvSpPr>
        <p:spPr>
          <a:xfrm>
            <a:off x="144681" y="4543062"/>
            <a:ext cx="751389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cs-CZ" sz="3200" dirty="0">
                <a:latin typeface="Eras ITC"/>
              </a:rPr>
              <a:t>Zapsána ve </a:t>
            </a:r>
            <a:r>
              <a:rPr lang="cs-CZ" sz="3200" b="1" i="1" dirty="0">
                <a:latin typeface="Eras ITC"/>
              </a:rPr>
              <a:t>4B</a:t>
            </a:r>
            <a:r>
              <a:rPr lang="cs-CZ" sz="3200" dirty="0">
                <a:latin typeface="Eras ITC"/>
              </a:rPr>
              <a:t> nebo </a:t>
            </a:r>
            <a:r>
              <a:rPr lang="cs-CZ" sz="3200" b="1" i="1" dirty="0">
                <a:latin typeface="Eras ITC"/>
              </a:rPr>
              <a:t>8B</a:t>
            </a:r>
            <a:r>
              <a:rPr lang="cs-CZ" sz="3200" dirty="0">
                <a:latin typeface="Eras ITC"/>
              </a:rPr>
              <a:t> ( 32b, 128b)</a:t>
            </a:r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9507109-0F0B-1CCD-C603-FC136F081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Protokol IPv6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25B606-8C11-4988-DC4B-7DD090C2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3725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ázek 3" descr="Obsah obrázku text, scéna&#10;&#10;Popis se vygeneroval automaticky.">
            <a:extLst>
              <a:ext uri="{FF2B5EF4-FFF2-40B4-BE49-F238E27FC236}">
                <a16:creationId xmlns:a16="http://schemas.microsoft.com/office/drawing/2014/main" id="{A1D995C4-02B9-9D55-A856-16FDC4FCA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72" r="3742" b="-1"/>
          <a:stretch/>
        </p:blipFill>
        <p:spPr>
          <a:xfrm>
            <a:off x="-10563" y="-2"/>
            <a:ext cx="12220030" cy="68580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70184" y="-1132975"/>
            <a:ext cx="8361947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l"/>
            <a:r>
              <a:rPr lang="cs-CZ" i="1" dirty="0">
                <a:solidFill>
                  <a:srgbClr val="FFFFFF"/>
                </a:solidFill>
                <a:cs typeface="Calibri Light"/>
              </a:rPr>
              <a:t>Co je to IP Adresa?</a:t>
            </a:r>
          </a:p>
        </p:txBody>
      </p:sp>
      <p:pic>
        <p:nvPicPr>
          <p:cNvPr id="4" name="Obrázek 4">
            <a:extLst>
              <a:ext uri="{FF2B5EF4-FFF2-40B4-BE49-F238E27FC236}">
                <a16:creationId xmlns:a16="http://schemas.microsoft.com/office/drawing/2014/main" id="{4468F863-AF3C-AC04-55CE-7D3F193C0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067" y="1441873"/>
            <a:ext cx="6627283" cy="39742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3117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ocesor s binárními čísly a tištěnými spoji">
            <a:extLst>
              <a:ext uri="{FF2B5EF4-FFF2-40B4-BE49-F238E27FC236}">
                <a16:creationId xmlns:a16="http://schemas.microsoft.com/office/drawing/2014/main" id="{76FE7BC8-B322-5B3E-E459-22D857568D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EB143FC-1E7B-5D04-1F10-5C2A3C3D0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56" y="-1070659"/>
            <a:ext cx="7504253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6000" i="1" dirty="0">
                <a:solidFill>
                  <a:srgbClr val="FFFFFF"/>
                </a:solidFill>
              </a:rPr>
              <a:t>Význam IP Adres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7FD3D60-10AB-B7F4-C2B4-70E9E9805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29" y="1755492"/>
            <a:ext cx="7947949" cy="493853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Calibri,Sans-Serif" panose="020B0604020202020204" pitchFamily="34" charset="0"/>
              <a:buChar char="-"/>
            </a:pPr>
            <a:r>
              <a:rPr lang="cs-CZ" sz="3200" dirty="0">
                <a:latin typeface="Eras ITC"/>
                <a:ea typeface="+mn-lt"/>
                <a:cs typeface="+mn-lt"/>
              </a:rPr>
              <a:t>IP = </a:t>
            </a:r>
            <a:r>
              <a:rPr lang="cs-CZ" sz="3200" b="1" i="1" dirty="0">
                <a:latin typeface="Eras ITC"/>
                <a:ea typeface="+mn-lt"/>
                <a:cs typeface="+mn-lt"/>
              </a:rPr>
              <a:t>Internet Protokol </a:t>
            </a:r>
          </a:p>
          <a:p>
            <a:pPr>
              <a:buFont typeface="Calibri,Sans-Serif" panose="020B0604020202020204" pitchFamily="34" charset="0"/>
              <a:buChar char="-"/>
            </a:pPr>
            <a:endParaRPr lang="cs-CZ" sz="3200" dirty="0">
              <a:latin typeface="Eras ITC"/>
              <a:ea typeface="+mn-lt"/>
              <a:cs typeface="+mn-lt"/>
            </a:endParaRPr>
          </a:p>
          <a:p>
            <a:pPr>
              <a:buFont typeface="Calibri,Sans-Serif" panose="020B0604020202020204" pitchFamily="34" charset="0"/>
              <a:buChar char="-"/>
            </a:pPr>
            <a:endParaRPr lang="cs-CZ" sz="3200" dirty="0">
              <a:latin typeface="Eras ITC"/>
              <a:ea typeface="+mn-lt"/>
              <a:cs typeface="+mn-lt"/>
            </a:endParaRPr>
          </a:p>
          <a:p>
            <a:pPr>
              <a:buFont typeface="Calibri,Sans-Serif" panose="020B0604020202020204" pitchFamily="34" charset="0"/>
              <a:buChar char="-"/>
            </a:pPr>
            <a:endParaRPr lang="cs-CZ" sz="3200" dirty="0">
              <a:latin typeface="Eras ITC"/>
              <a:ea typeface="+mn-lt"/>
              <a:cs typeface="+mn-lt"/>
            </a:endParaRPr>
          </a:p>
          <a:p>
            <a:pPr>
              <a:buFont typeface="Calibri" panose="020B0604020202020204" pitchFamily="34" charset="0"/>
              <a:buChar char="-"/>
            </a:pPr>
            <a:endParaRPr lang="en-US" sz="3200" dirty="0">
              <a:latin typeface="Eras ITC"/>
            </a:endParaRP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1F0A3728-7E75-5959-2791-C2C322C303A1}"/>
              </a:ext>
            </a:extLst>
          </p:cNvPr>
          <p:cNvSpPr txBox="1"/>
          <p:nvPr/>
        </p:nvSpPr>
        <p:spPr>
          <a:xfrm>
            <a:off x="156575" y="3674301"/>
            <a:ext cx="6628355" cy="16681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r>
              <a:rPr lang="cs-CZ" sz="3200" dirty="0">
                <a:latin typeface="Eras ITC"/>
                <a:ea typeface="+mn-lt"/>
                <a:cs typeface="+mn-lt"/>
              </a:rPr>
              <a:t>Nejpoužívanější protokol = </a:t>
            </a:r>
            <a:r>
              <a:rPr lang="cs-CZ" sz="3200" b="1" i="1" dirty="0">
                <a:latin typeface="Eras ITC"/>
                <a:ea typeface="+mn-lt"/>
                <a:cs typeface="+mn-lt"/>
              </a:rPr>
              <a:t>IPv4</a:t>
            </a:r>
            <a:endParaRPr lang="en-US" sz="3200" b="1" i="1" dirty="0">
              <a:latin typeface="Eras ITC"/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endParaRPr lang="cs-CZ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endParaRPr lang="cs-CZ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cs-CZ" dirty="0">
              <a:ea typeface="+mn-lt"/>
              <a:cs typeface="+mn-lt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18839738-A851-0F1A-C4FB-86757C2A6241}"/>
              </a:ext>
            </a:extLst>
          </p:cNvPr>
          <p:cNvSpPr txBox="1"/>
          <p:nvPr/>
        </p:nvSpPr>
        <p:spPr>
          <a:xfrm>
            <a:off x="156575" y="4509370"/>
            <a:ext cx="8371561" cy="19451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cs-CZ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endParaRPr lang="cs-CZ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endParaRPr lang="cs-CZ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Calibri,Sans-Serif"/>
              <a:buChar char="-"/>
            </a:pPr>
            <a:r>
              <a:rPr lang="cs-CZ" sz="3200" dirty="0">
                <a:latin typeface="Eras ITC"/>
                <a:ea typeface="+mn-lt"/>
                <a:cs typeface="+mn-lt"/>
              </a:rPr>
              <a:t>Postupné přecházení na protokol </a:t>
            </a:r>
            <a:r>
              <a:rPr lang="cs-CZ" sz="3200" b="1" i="1" dirty="0">
                <a:latin typeface="Eras ITC"/>
                <a:ea typeface="+mn-lt"/>
                <a:cs typeface="+mn-lt"/>
              </a:rPr>
              <a:t>IPv6</a:t>
            </a:r>
            <a:endParaRPr lang="en-US" sz="3200" b="1" i="1" dirty="0">
              <a:latin typeface="Eras ITC"/>
              <a:ea typeface="+mn-lt"/>
              <a:cs typeface="+mn-lt"/>
            </a:endParaRPr>
          </a:p>
          <a:p>
            <a:pPr algn="l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18543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ocesor s binárními čísly a tištěnými spoji">
            <a:extLst>
              <a:ext uri="{FF2B5EF4-FFF2-40B4-BE49-F238E27FC236}">
                <a16:creationId xmlns:a16="http://schemas.microsoft.com/office/drawing/2014/main" id="{76FE7BC8-B322-5B3E-E459-22D857568D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EB143FC-1E7B-5D04-1F10-5C2A3C3D0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56" y="-1070659"/>
            <a:ext cx="7504253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6000" i="1" dirty="0">
                <a:solidFill>
                  <a:srgbClr val="FFFFFF"/>
                </a:solidFill>
              </a:rPr>
              <a:t>Význam IP Adres</a:t>
            </a:r>
          </a:p>
        </p:txBody>
      </p:sp>
      <p:pic>
        <p:nvPicPr>
          <p:cNvPr id="7" name="Obrázek 7" descr="Obsah obrázku text, sportovní hra, sport&#10;&#10;Popis se vygeneroval automaticky.">
            <a:extLst>
              <a:ext uri="{FF2B5EF4-FFF2-40B4-BE49-F238E27FC236}">
                <a16:creationId xmlns:a16="http://schemas.microsoft.com/office/drawing/2014/main" id="{0C009B0F-783B-E2DE-D44E-CB351827B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4098" y="2120559"/>
            <a:ext cx="7231693" cy="2616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3425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ocesor s binárními čísly a tištěnými spoji">
            <a:extLst>
              <a:ext uri="{FF2B5EF4-FFF2-40B4-BE49-F238E27FC236}">
                <a16:creationId xmlns:a16="http://schemas.microsoft.com/office/drawing/2014/main" id="{76FE7BC8-B322-5B3E-E459-22D857568D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EB143FC-1E7B-5D04-1F10-5C2A3C3D0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56" y="-1070659"/>
            <a:ext cx="7504253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6000" i="1" dirty="0">
                <a:solidFill>
                  <a:srgbClr val="FFFFFF"/>
                </a:solidFill>
              </a:rPr>
              <a:t>Význam IP Adres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7FD3D60-10AB-B7F4-C2B4-70E9E9805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29" y="1755492"/>
            <a:ext cx="7947949" cy="493853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Calibri,Sans-Serif" panose="020B0604020202020204" pitchFamily="34" charset="0"/>
              <a:buChar char="-"/>
            </a:pPr>
            <a:endParaRPr lang="cs-CZ" sz="3200" dirty="0">
              <a:latin typeface="Eras ITC"/>
              <a:ea typeface="+mn-lt"/>
              <a:cs typeface="+mn-lt"/>
            </a:endParaRPr>
          </a:p>
          <a:p>
            <a:pPr>
              <a:buFont typeface="Calibri,Sans-Serif" panose="020B0604020202020204" pitchFamily="34" charset="0"/>
              <a:buChar char="-"/>
            </a:pPr>
            <a:endParaRPr lang="cs-CZ" sz="3200" dirty="0">
              <a:latin typeface="Eras ITC"/>
              <a:ea typeface="+mn-lt"/>
              <a:cs typeface="+mn-lt"/>
            </a:endParaRPr>
          </a:p>
          <a:p>
            <a:pPr>
              <a:buFont typeface="Calibri" panose="020B0604020202020204" pitchFamily="34" charset="0"/>
              <a:buChar char="-"/>
            </a:pPr>
            <a:endParaRPr lang="en-US" sz="3200" dirty="0">
              <a:latin typeface="Eras ITC"/>
            </a:endParaRP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87250142-8763-AE3E-C3F0-5DE60D635D46}"/>
              </a:ext>
            </a:extLst>
          </p:cNvPr>
          <p:cNvSpPr txBox="1"/>
          <p:nvPr/>
        </p:nvSpPr>
        <p:spPr>
          <a:xfrm>
            <a:off x="396657" y="1607506"/>
            <a:ext cx="472857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cs-CZ" sz="3200" dirty="0">
                <a:latin typeface="Eras ITC"/>
              </a:rPr>
              <a:t>Forma přenášení dat = </a:t>
            </a:r>
            <a:r>
              <a:rPr lang="cs-CZ" sz="3200" b="1" i="1" dirty="0">
                <a:latin typeface="Eras ITC"/>
              </a:rPr>
              <a:t>IP</a:t>
            </a:r>
            <a:r>
              <a:rPr lang="cs-CZ" sz="3200" b="1" dirty="0">
                <a:latin typeface="Eras ITC"/>
              </a:rPr>
              <a:t> </a:t>
            </a:r>
            <a:r>
              <a:rPr lang="cs-CZ" sz="3200" b="1" i="1" dirty="0">
                <a:latin typeface="Eras ITC"/>
              </a:rPr>
              <a:t>DATAGRAM</a:t>
            </a:r>
          </a:p>
        </p:txBody>
      </p:sp>
      <p:pic>
        <p:nvPicPr>
          <p:cNvPr id="6" name="Obrázek 6" descr="Obsah obrázku text, křížovka, elektronika&#10;&#10;Popis se vygeneroval automaticky.">
            <a:extLst>
              <a:ext uri="{FF2B5EF4-FFF2-40B4-BE49-F238E27FC236}">
                <a16:creationId xmlns:a16="http://schemas.microsoft.com/office/drawing/2014/main" id="{7BDEB75A-46DE-A80F-F4FC-FAC8E0158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935" y="3482757"/>
            <a:ext cx="8004131" cy="19905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6068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Obrázek 17" descr="Modrá digitální binární data na obrazovce">
            <a:extLst>
              <a:ext uri="{FF2B5EF4-FFF2-40B4-BE49-F238E27FC236}">
                <a16:creationId xmlns:a16="http://schemas.microsoft.com/office/drawing/2014/main" id="{42F69126-07F9-4499-C86D-6C30E39CE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2DCAB64-5E66-A066-A8A7-AB8A3803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78" y="85245"/>
            <a:ext cx="5372641" cy="931441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cs-CZ" sz="60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Použití IP Adres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8E5851BF-0D68-EE37-6020-1C89EF806113}"/>
              </a:ext>
            </a:extLst>
          </p:cNvPr>
          <p:cNvSpPr txBox="1"/>
          <p:nvPr/>
        </p:nvSpPr>
        <p:spPr>
          <a:xfrm>
            <a:off x="114356" y="1716968"/>
            <a:ext cx="5315463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cs-CZ" sz="3200" b="0" i="0" dirty="0">
                <a:effectLst/>
                <a:latin typeface="Eras ITC"/>
              </a:rPr>
              <a:t>- Rozlišení </a:t>
            </a:r>
            <a:r>
              <a:rPr lang="cs-CZ" sz="3200" b="1" i="1" dirty="0">
                <a:effectLst/>
                <a:latin typeface="Eras ITC"/>
              </a:rPr>
              <a:t>síťových rozhraní</a:t>
            </a:r>
            <a:endParaRPr lang="cs-CZ" sz="3200" b="1" i="1" dirty="0">
              <a:latin typeface="Eras ITC"/>
            </a:endParaRPr>
          </a:p>
        </p:txBody>
      </p: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32EFC97F-60C6-E6ED-0C09-67DEDEF2913D}"/>
              </a:ext>
            </a:extLst>
          </p:cNvPr>
          <p:cNvSpPr txBox="1"/>
          <p:nvPr/>
        </p:nvSpPr>
        <p:spPr>
          <a:xfrm>
            <a:off x="114356" y="3240968"/>
            <a:ext cx="4619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Adresování, Směrování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8BA38D49-B611-0C1F-87F4-F81C2A5DF676}"/>
              </a:ext>
            </a:extLst>
          </p:cNvPr>
          <p:cNvSpPr txBox="1"/>
          <p:nvPr/>
        </p:nvSpPr>
        <p:spPr>
          <a:xfrm>
            <a:off x="114356" y="4513043"/>
            <a:ext cx="103366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b="0" i="0" dirty="0">
                <a:effectLst/>
                <a:latin typeface="Eras ITC"/>
              </a:rPr>
              <a:t>-</a:t>
            </a:r>
            <a:r>
              <a:rPr lang="cs-CZ" sz="3200" b="0" i="0" dirty="0">
                <a:solidFill>
                  <a:srgbClr val="BDC1C6"/>
                </a:solidFill>
                <a:effectLst/>
                <a:latin typeface="Eras ITC"/>
              </a:rPr>
              <a:t> </a:t>
            </a:r>
            <a:r>
              <a:rPr lang="cs-CZ" sz="3200" dirty="0">
                <a:latin typeface="Eras ITC"/>
              </a:rPr>
              <a:t>J</a:t>
            </a:r>
            <a:r>
              <a:rPr lang="cs-CZ" sz="3200" b="0" i="0" dirty="0">
                <a:effectLst/>
                <a:latin typeface="Eras ITC"/>
              </a:rPr>
              <a:t>edinečná identifikace zařízení </a:t>
            </a:r>
          </a:p>
          <a:p>
            <a:r>
              <a:rPr lang="cs-CZ" sz="3200" b="0" i="0" dirty="0">
                <a:effectLst/>
                <a:latin typeface="Eras ITC"/>
              </a:rPr>
              <a:t>        připojených k internetu.</a:t>
            </a:r>
            <a:endParaRPr lang="cs-CZ" sz="3200" dirty="0">
              <a:latin typeface="Eras ITC"/>
            </a:endParaRPr>
          </a:p>
        </p:txBody>
      </p:sp>
    </p:spTree>
    <p:extLst>
      <p:ext uri="{BB962C8B-B14F-4D97-AF65-F5344CB8AC3E}">
        <p14:creationId xmlns:p14="http://schemas.microsoft.com/office/powerpoint/2010/main" val="9546311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 descr="Modrá digitální binární data na obrazovce">
            <a:extLst>
              <a:ext uri="{FF2B5EF4-FFF2-40B4-BE49-F238E27FC236}">
                <a16:creationId xmlns:a16="http://schemas.microsoft.com/office/drawing/2014/main" id="{41B17F36-B7AC-5F4F-D796-C0E4152EC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2DCAB64-5E66-A066-A8A7-AB8A3803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1" y="130175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Použití IP Adres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FDE2B9D9-EBA9-8521-11F4-2A07F7446C47}"/>
              </a:ext>
            </a:extLst>
          </p:cNvPr>
          <p:cNvSpPr txBox="1"/>
          <p:nvPr/>
        </p:nvSpPr>
        <p:spPr>
          <a:xfrm>
            <a:off x="214685" y="1622066"/>
            <a:ext cx="7657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</a:t>
            </a:r>
            <a:r>
              <a:rPr lang="cs-CZ" sz="3200" b="1" i="1" dirty="0">
                <a:latin typeface="Eras ITC"/>
              </a:rPr>
              <a:t>1984</a:t>
            </a:r>
            <a:r>
              <a:rPr lang="cs-CZ" sz="3200" dirty="0">
                <a:latin typeface="Eras ITC"/>
              </a:rPr>
              <a:t> (původní zmínka standardu IP adres)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E3115B26-2840-C758-BBB4-3C85798107F2}"/>
              </a:ext>
            </a:extLst>
          </p:cNvPr>
          <p:cNvSpPr txBox="1"/>
          <p:nvPr/>
        </p:nvSpPr>
        <p:spPr>
          <a:xfrm>
            <a:off x="214685" y="3311718"/>
            <a:ext cx="5732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Standard </a:t>
            </a:r>
            <a:r>
              <a:rPr lang="cs-CZ" sz="3200" b="1" i="1" dirty="0">
                <a:latin typeface="Eras ITC"/>
              </a:rPr>
              <a:t>IPv4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A8492AD2-FDEA-9419-7594-FBD85AE5627F}"/>
              </a:ext>
            </a:extLst>
          </p:cNvPr>
          <p:cNvSpPr txBox="1"/>
          <p:nvPr/>
        </p:nvSpPr>
        <p:spPr>
          <a:xfrm>
            <a:off x="214685" y="5001370"/>
            <a:ext cx="79672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V dnešní době stále </a:t>
            </a:r>
            <a:r>
              <a:rPr lang="cs-CZ" sz="3200" b="1" i="1" dirty="0">
                <a:latin typeface="Eras ITC"/>
              </a:rPr>
              <a:t>nejrozšířenější protokol</a:t>
            </a:r>
          </a:p>
        </p:txBody>
      </p:sp>
    </p:spTree>
    <p:extLst>
      <p:ext uri="{BB962C8B-B14F-4D97-AF65-F5344CB8AC3E}">
        <p14:creationId xmlns:p14="http://schemas.microsoft.com/office/powerpoint/2010/main" val="335675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 descr="Modrá digitální binární data na obrazovce">
            <a:extLst>
              <a:ext uri="{FF2B5EF4-FFF2-40B4-BE49-F238E27FC236}">
                <a16:creationId xmlns:a16="http://schemas.microsoft.com/office/drawing/2014/main" id="{099FE3D0-B775-5DE7-4013-06201282E6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2DCAB64-5E66-A066-A8A7-AB8A3803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1" y="130175"/>
            <a:ext cx="9144000" cy="1263649"/>
          </a:xfrm>
        </p:spPr>
        <p:txBody>
          <a:bodyPr>
            <a:normAutofit/>
          </a:bodyPr>
          <a:lstStyle/>
          <a:p>
            <a:r>
              <a:rPr lang="cs-CZ" sz="6000" i="1" dirty="0"/>
              <a:t>Použití IP Adres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80FC4FAD-DEBD-F55E-765F-5CB8EE740286}"/>
              </a:ext>
            </a:extLst>
          </p:cNvPr>
          <p:cNvSpPr txBox="1"/>
          <p:nvPr/>
        </p:nvSpPr>
        <p:spPr>
          <a:xfrm>
            <a:off x="94091" y="1534296"/>
            <a:ext cx="63212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cs-CZ" sz="3200" dirty="0">
                <a:latin typeface="Eras ITC"/>
              </a:rPr>
              <a:t>Zařízení v síti má přidělenou</a:t>
            </a:r>
          </a:p>
          <a:p>
            <a:r>
              <a:rPr lang="cs-CZ" sz="3200" dirty="0">
                <a:latin typeface="Eras ITC"/>
              </a:rPr>
              <a:t>       vlastní IP Adresu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8FC80452-67B3-1AB1-D025-B990C4E7DF46}"/>
              </a:ext>
            </a:extLst>
          </p:cNvPr>
          <p:cNvSpPr txBox="1"/>
          <p:nvPr/>
        </p:nvSpPr>
        <p:spPr>
          <a:xfrm>
            <a:off x="94091" y="3136612"/>
            <a:ext cx="9063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Router přiděluje IP Adresy pomocí protokolu </a:t>
            </a:r>
            <a:r>
              <a:rPr lang="cs-CZ" sz="3200" b="1" i="1" dirty="0">
                <a:latin typeface="Eras ITC"/>
              </a:rPr>
              <a:t>DHCP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818A1684-A799-FFE8-5D4E-93911E5F6512}"/>
              </a:ext>
            </a:extLst>
          </p:cNvPr>
          <p:cNvSpPr txBox="1"/>
          <p:nvPr/>
        </p:nvSpPr>
        <p:spPr>
          <a:xfrm>
            <a:off x="94091" y="5031316"/>
            <a:ext cx="6440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>
                <a:latin typeface="Eras ITC"/>
              </a:rPr>
              <a:t>- DHCP = </a:t>
            </a:r>
            <a:r>
              <a:rPr lang="cs-CZ" sz="3200" b="1" i="1" dirty="0">
                <a:latin typeface="Eras ITC"/>
              </a:rPr>
              <a:t>Automatická konfigurace</a:t>
            </a:r>
          </a:p>
        </p:txBody>
      </p:sp>
    </p:spTree>
    <p:extLst>
      <p:ext uri="{BB962C8B-B14F-4D97-AF65-F5344CB8AC3E}">
        <p14:creationId xmlns:p14="http://schemas.microsoft.com/office/powerpoint/2010/main" val="34720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Motiv Office 2013–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928</Words>
  <Application>Microsoft Office PowerPoint</Application>
  <PresentationFormat>Širokoúhlá obrazovka</PresentationFormat>
  <Paragraphs>108</Paragraphs>
  <Slides>20</Slides>
  <Notes>17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8" baseType="lpstr">
      <vt:lpstr>Arial</vt:lpstr>
      <vt:lpstr>Arial</vt:lpstr>
      <vt:lpstr>Arial Nova Cond</vt:lpstr>
      <vt:lpstr>Calibri</vt:lpstr>
      <vt:lpstr>Calibri,Sans-Serif</vt:lpstr>
      <vt:lpstr>Eras ITC</vt:lpstr>
      <vt:lpstr>Impact</vt:lpstr>
      <vt:lpstr>TornVTI</vt:lpstr>
      <vt:lpstr>IP ADRESACE</vt:lpstr>
      <vt:lpstr>Co je to IP Adresa?</vt:lpstr>
      <vt:lpstr>Co je to IP Adresa?</vt:lpstr>
      <vt:lpstr>Význam IP Adres</vt:lpstr>
      <vt:lpstr>Význam IP Adres</vt:lpstr>
      <vt:lpstr>Význam IP Adres</vt:lpstr>
      <vt:lpstr>Použití IP Adres</vt:lpstr>
      <vt:lpstr>Použití IP Adres</vt:lpstr>
      <vt:lpstr>Použití IP Adres</vt:lpstr>
      <vt:lpstr>Privátní síť</vt:lpstr>
      <vt:lpstr>Privátní síť</vt:lpstr>
      <vt:lpstr>Privátní síť</vt:lpstr>
      <vt:lpstr>Mechanismus NAT</vt:lpstr>
      <vt:lpstr>Služba DNS</vt:lpstr>
      <vt:lpstr>Maska sítě</vt:lpstr>
      <vt:lpstr>Protokol IPv4</vt:lpstr>
      <vt:lpstr>Protokol IPv4</vt:lpstr>
      <vt:lpstr>Protokol IPv6</vt:lpstr>
      <vt:lpstr>Protokol IPv6</vt:lpstr>
      <vt:lpstr>Protokol IPv6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Adam Novák</dc:creator>
  <cp:lastModifiedBy>Novák Adam</cp:lastModifiedBy>
  <cp:revision>214</cp:revision>
  <dcterms:created xsi:type="dcterms:W3CDTF">2022-12-30T12:49:46Z</dcterms:created>
  <dcterms:modified xsi:type="dcterms:W3CDTF">2023-01-14T11:25:55Z</dcterms:modified>
</cp:coreProperties>
</file>

<file path=docProps/thumbnail.jpeg>
</file>